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2" r:id="rId4"/>
    <p:sldId id="273" r:id="rId5"/>
    <p:sldId id="274" r:id="rId6"/>
    <p:sldId id="275" r:id="rId7"/>
    <p:sldId id="276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65" r:id="rId16"/>
    <p:sldId id="264" r:id="rId17"/>
    <p:sldId id="278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29" autoAdjust="0"/>
  </p:normalViewPr>
  <p:slideViewPr>
    <p:cSldViewPr>
      <p:cViewPr varScale="1">
        <p:scale>
          <a:sx n="90" d="100"/>
          <a:sy n="90" d="100"/>
        </p:scale>
        <p:origin x="12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239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0732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7397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5695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08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3245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1299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602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140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4959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8249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3EFE-F142-4CC3-8874-DDA7401C90E1}" type="datetimeFigureOut">
              <a:rPr lang="sr-Latn-BA" smtClean="0"/>
              <a:t>25.3.2021.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1615-AC30-42BB-ABFF-CB9341185F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074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362" y="2185919"/>
            <a:ext cx="6552728" cy="1708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b="1" i="1" dirty="0"/>
              <a:t>Poprečni profil puta, vitoperenje kolovoza i elementi situacionog plana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6034827"/>
            <a:ext cx="2808312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300" i="1" dirty="0"/>
              <a:t>Marijana Nikolić IV-4</a:t>
            </a:r>
          </a:p>
        </p:txBody>
      </p:sp>
    </p:spTree>
    <p:extLst>
      <p:ext uri="{BB962C8B-B14F-4D97-AF65-F5344CB8AC3E}">
        <p14:creationId xmlns:p14="http://schemas.microsoft.com/office/powerpoint/2010/main" val="391455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15616" y="353890"/>
            <a:ext cx="6768752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Vitoperenje jednostrano nagnutog kolovoza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419210"/>
            <a:ext cx="5544616" cy="124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Ako je kolovoz uzak on je jednostrano nagnut ( i kod više uzastopnih krivina)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Njegovo vitoperenje se vrši: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68" y="4924507"/>
            <a:ext cx="3650391" cy="477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500" dirty="0"/>
              <a:t>a) Oko ivice kolovoza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924986"/>
            <a:ext cx="3744416" cy="477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500" dirty="0"/>
              <a:t>b) Oko osovine kolovoza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11760" y="3933056"/>
            <a:ext cx="288032" cy="55538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Down Arrow 9"/>
          <p:cNvSpPr/>
          <p:nvPr/>
        </p:nvSpPr>
        <p:spPr>
          <a:xfrm>
            <a:off x="5940152" y="3933055"/>
            <a:ext cx="288032" cy="55538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308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7544" y="484027"/>
            <a:ext cx="518457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i="1" u="sng" dirty="0"/>
              <a:t>a) Vitoperenje oko ivice kolovoza: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346863"/>
            <a:ext cx="432048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200" dirty="0"/>
              <a:t>I slučaj: Kada poprečni nagib kolovoza na pravcu ima isti smjer sa poprečnim nagibom kolovoza u krivini, vitoperenje se vrši tako što se kolovozna površina izdiže, a unutrašnja ivica zadržava svoj prvobitni položaj.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64030"/>
            <a:ext cx="3167909" cy="193984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04048" y="2289937"/>
            <a:ext cx="648072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6376598" y="3399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i="1" dirty="0"/>
              <a:t>Primjer I slučaja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8860" y="3809076"/>
            <a:ext cx="4321457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200" dirty="0"/>
              <a:t>II slučaj: Kada poprečni nagib kolovoza na pravcu ima suprotan smjer od potrebnog poprečnog nagiba kolovoza u krivini, vitoperenje se vrši  tako što se kolovozna površina spušta oko tačke M1 do horizontalnog položaja , a zatim izdiže oko tačke M2.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0" y="4149080"/>
            <a:ext cx="3358800" cy="1955548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067944" y="4998007"/>
            <a:ext cx="576064" cy="257694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40372" y="624051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II slučaja</a:t>
            </a:r>
          </a:p>
        </p:txBody>
      </p:sp>
    </p:spTree>
    <p:extLst>
      <p:ext uri="{BB962C8B-B14F-4D97-AF65-F5344CB8AC3E}">
        <p14:creationId xmlns:p14="http://schemas.microsoft.com/office/powerpoint/2010/main" val="328682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84867"/>
            <a:ext cx="561662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i="1" u="sng" dirty="0"/>
              <a:t>b) Vitoperenje oko osovine kolovoza: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988840"/>
            <a:ext cx="36004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200" dirty="0"/>
              <a:t>I slučaj: Kada poprečni nagib kolovoza na pravcu i potrebni poprečni nagib kolovoza u krivini imaju isti smjer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0007"/>
            <a:ext cx="3744416" cy="194421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4198086" y="2604102"/>
            <a:ext cx="468430" cy="24883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827584" y="36984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I slučaja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217" y="4469403"/>
            <a:ext cx="376654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200" dirty="0"/>
              <a:t>II slučaj: Kada poprečni nagib kolovoza na pravcu i potrebni poprečni nagib kolovoza u krivini imaju suprotan smjer.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0" y="4296721"/>
            <a:ext cx="3600400" cy="1791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8012" y="6073746"/>
            <a:ext cx="283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II slučaja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431814" y="5016477"/>
            <a:ext cx="504056" cy="2880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3700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5" y="-99392"/>
            <a:ext cx="9143999" cy="6957392"/>
          </a:xfrm>
        </p:spPr>
      </p:pic>
      <p:sp>
        <p:nvSpPr>
          <p:cNvPr id="5" name="TextBox 4"/>
          <p:cNvSpPr txBox="1"/>
          <p:nvPr/>
        </p:nvSpPr>
        <p:spPr>
          <a:xfrm>
            <a:off x="1682283" y="476672"/>
            <a:ext cx="5616624" cy="6309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Način</a:t>
            </a:r>
            <a:r>
              <a:rPr lang="sr-Latn-BA" sz="3500" b="1" dirty="0"/>
              <a:t> </a:t>
            </a:r>
            <a:r>
              <a:rPr lang="sr-Latn-BA" sz="3500" dirty="0"/>
              <a:t>predstavljanja</a:t>
            </a:r>
            <a:r>
              <a:rPr lang="sr-Latn-BA" sz="3500" b="1" dirty="0"/>
              <a:t> </a:t>
            </a:r>
            <a:r>
              <a:rPr lang="sr-Latn-BA" sz="3500" dirty="0"/>
              <a:t>puta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001" y="2619263"/>
            <a:ext cx="4176464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Pri izradi projekta, put se predstavlja uvijek u tri projekcije.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 Horizontalna projekcija se naziva situacioni plan ili kraće situacija.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7977" y="2855955"/>
            <a:ext cx="3528392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sr-Latn-BA" sz="2300" dirty="0"/>
              <a:t>Jednom horizontalnom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10" y="3860144"/>
            <a:ext cx="3468859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sr-Latn-BA" sz="2300" dirty="0"/>
              <a:t>Dvije vertiklane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984827" y="3410286"/>
            <a:ext cx="294224" cy="3957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7187" y="2891199"/>
            <a:ext cx="4016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6" name="TextBox 5"/>
          <p:cNvSpPr txBox="1"/>
          <p:nvPr/>
        </p:nvSpPr>
        <p:spPr>
          <a:xfrm>
            <a:off x="1691680" y="548680"/>
            <a:ext cx="5616624" cy="630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Situacioni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115" y="2491974"/>
            <a:ext cx="6758168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Šta je situacioni plan?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Radi se na kartama različite razmjere ( od 1:200 do 1:50 000)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 Put se predstavlja neprekidnom linijom crvene boje</a:t>
            </a:r>
            <a:r>
              <a:rPr lang="sr-Latn-BA" dirty="0"/>
              <a:t>.</a:t>
            </a:r>
            <a:endParaRPr lang="sr-Latn-BA" sz="2500" dirty="0"/>
          </a:p>
        </p:txBody>
      </p:sp>
    </p:spTree>
    <p:extLst>
      <p:ext uri="{BB962C8B-B14F-4D97-AF65-F5344CB8AC3E}">
        <p14:creationId xmlns:p14="http://schemas.microsoft.com/office/powerpoint/2010/main" val="314736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6" name="TextBox 5"/>
          <p:cNvSpPr txBox="1"/>
          <p:nvPr/>
        </p:nvSpPr>
        <p:spPr>
          <a:xfrm>
            <a:off x="409145" y="1772816"/>
            <a:ext cx="7632848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Teren je u situacionom planu predstavljen izohipsama.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Šta su izohipse?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Polaganje trase može se vršiti na dva načina pomoću nulte linije i slobodnim vođenjem.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 Nulta linija predstavlja najmanju dužinu trase između dvije susjedne izohipse, za određeni nagib puta.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86573" y="4469991"/>
                <a:ext cx="1601721" cy="49641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×100</m:t>
                    </m:r>
                  </m:oMath>
                </a14:m>
                <a:r>
                  <a:rPr lang="en-US" dirty="0"/>
                  <a:t> (m)</a:t>
                </a:r>
                <a:endParaRPr lang="sr-Latn-BA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73" y="4469991"/>
                <a:ext cx="1601721" cy="496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5576" y="5733256"/>
            <a:ext cx="712879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n-US" sz="2200" dirty="0" err="1"/>
              <a:t>ako</a:t>
            </a:r>
            <a:r>
              <a:rPr lang="en-US" sz="2200" dirty="0"/>
              <a:t> je </a:t>
            </a:r>
            <a:r>
              <a:rPr lang="en-US" sz="2200" dirty="0" err="1"/>
              <a:t>visinska</a:t>
            </a:r>
            <a:r>
              <a:rPr lang="en-US" sz="2200" dirty="0"/>
              <a:t> </a:t>
            </a:r>
            <a:r>
              <a:rPr lang="en-US" sz="2200" dirty="0" err="1"/>
              <a:t>razlika</a:t>
            </a:r>
            <a:r>
              <a:rPr lang="en-US" sz="2200" dirty="0"/>
              <a:t> </a:t>
            </a:r>
            <a:r>
              <a:rPr lang="en-US" sz="2200" dirty="0" err="1"/>
              <a:t>izohipsi</a:t>
            </a:r>
            <a:r>
              <a:rPr lang="en-US" sz="2200" dirty="0"/>
              <a:t> ”h”, a </a:t>
            </a:r>
            <a:r>
              <a:rPr lang="en-US" sz="2200" dirty="0" err="1"/>
              <a:t>usvojeni</a:t>
            </a:r>
            <a:r>
              <a:rPr lang="en-US" sz="2200" dirty="0"/>
              <a:t> </a:t>
            </a:r>
            <a:r>
              <a:rPr lang="en-US" sz="2200" dirty="0" err="1"/>
              <a:t>nagib</a:t>
            </a:r>
            <a:r>
              <a:rPr lang="en-US" sz="2200" dirty="0"/>
              <a:t> “u” </a:t>
            </a:r>
            <a:r>
              <a:rPr lang="en-US" sz="2200" dirty="0" err="1"/>
              <a:t>onda</a:t>
            </a:r>
            <a:r>
              <a:rPr lang="en-US" sz="2200" dirty="0"/>
              <a:t> je </a:t>
            </a:r>
            <a:r>
              <a:rPr lang="en-US" sz="2200" dirty="0" err="1"/>
              <a:t>potrebna</a:t>
            </a:r>
            <a:r>
              <a:rPr lang="en-US" sz="2200" dirty="0"/>
              <a:t> </a:t>
            </a:r>
            <a:r>
              <a:rPr lang="en-US" sz="2200" dirty="0" err="1"/>
              <a:t>dužina</a:t>
            </a:r>
            <a:r>
              <a:rPr lang="en-US" sz="2200" dirty="0"/>
              <a:t> </a:t>
            </a:r>
            <a:r>
              <a:rPr lang="en-US" sz="2200" dirty="0" err="1"/>
              <a:t>trase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dvije</a:t>
            </a:r>
            <a:r>
              <a:rPr lang="en-US" sz="2200" dirty="0"/>
              <a:t> </a:t>
            </a:r>
            <a:r>
              <a:rPr lang="en-US" sz="2200" dirty="0" err="1"/>
              <a:t>izohipse</a:t>
            </a:r>
            <a:r>
              <a:rPr lang="en-US" sz="2200" dirty="0"/>
              <a:t> .</a:t>
            </a:r>
            <a:endParaRPr lang="sr-Latn-BA" sz="2200" dirty="0"/>
          </a:p>
        </p:txBody>
      </p:sp>
      <p:sp>
        <p:nvSpPr>
          <p:cNvPr id="9" name="Curved Left Arrow 8"/>
          <p:cNvSpPr/>
          <p:nvPr/>
        </p:nvSpPr>
        <p:spPr>
          <a:xfrm rot="19416516">
            <a:off x="5868144" y="4581128"/>
            <a:ext cx="648072" cy="504056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65127">
            <a:off x="2690117" y="4631544"/>
            <a:ext cx="648072" cy="510085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5472608" cy="630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Elementi situacionog plana</a:t>
            </a:r>
          </a:p>
        </p:txBody>
      </p:sp>
    </p:spTree>
    <p:extLst>
      <p:ext uri="{BB962C8B-B14F-4D97-AF65-F5344CB8AC3E}">
        <p14:creationId xmlns:p14="http://schemas.microsoft.com/office/powerpoint/2010/main" val="134406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2237" r="6028" b="8855"/>
          <a:stretch/>
        </p:blipFill>
        <p:spPr>
          <a:xfrm>
            <a:off x="899592" y="764704"/>
            <a:ext cx="7416824" cy="5109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586939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 Primjer situacionog plana (1:25 000)</a:t>
            </a:r>
          </a:p>
        </p:txBody>
      </p:sp>
    </p:spTree>
    <p:extLst>
      <p:ext uri="{BB962C8B-B14F-4D97-AF65-F5344CB8AC3E}">
        <p14:creationId xmlns:p14="http://schemas.microsoft.com/office/powerpoint/2010/main" val="330645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4E5F-CA80-4588-90EE-BBD3A2EFE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70A03-D43A-4955-9484-1D4674404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pPr algn="l"/>
            <a:r>
              <a:rPr lang="sr-Latn-RS" sz="1400" dirty="0">
                <a:solidFill>
                  <a:srgbClr val="FF0000"/>
                </a:solidFill>
              </a:rPr>
              <a:t>ZADATAK</a:t>
            </a:r>
          </a:p>
          <a:p>
            <a:pPr algn="l"/>
            <a:r>
              <a:rPr lang="sr-Latn-RS" sz="1400" dirty="0">
                <a:solidFill>
                  <a:srgbClr val="FF0000"/>
                </a:solidFill>
              </a:rPr>
              <a:t>RADITI MATURSKE RADOVE!!!!!!</a:t>
            </a:r>
          </a:p>
          <a:p>
            <a:pPr algn="l"/>
            <a:endParaRPr lang="sr-Latn-R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7128792"/>
          </a:xfrm>
        </p:spPr>
      </p:pic>
      <p:sp>
        <p:nvSpPr>
          <p:cNvPr id="5" name="TextBox 4"/>
          <p:cNvSpPr txBox="1"/>
          <p:nvPr/>
        </p:nvSpPr>
        <p:spPr>
          <a:xfrm>
            <a:off x="2195736" y="764704"/>
            <a:ext cx="4608512" cy="630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Sadržaj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6696744" cy="3447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Poprečni profil puta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Elementi poprečnog profila puta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Vitoperenje kolovoza – prelazna rampa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Vitoperenje dvostrano nagnutog kolovoza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Vitoperenje jednostrano nagnutog kolovoza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Način predstavljanja puta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Situacioni plan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500" dirty="0"/>
              <a:t>Elementi situacionog plana</a:t>
            </a:r>
          </a:p>
          <a:p>
            <a:pPr marL="285750" indent="-285750">
              <a:buFont typeface="Wingdings" pitchFamily="2" charset="2"/>
              <a:buChar char="ü"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70132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332656"/>
            <a:ext cx="4680520" cy="630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Poprečni profil puta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7128792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Šta je poprečni profil puta?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Snima se na svakih 20-100m.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Služi da se na njemu prikažu svi detalji konstrukcije puta koji nisu vidljivi...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Poprečni profil može imati pet karakterističnih oblika, a to su:</a:t>
            </a:r>
          </a:p>
          <a:p>
            <a:pPr marL="342900" indent="-342900">
              <a:buFont typeface="+mj-lt"/>
              <a:buAutoNum type="arabicParenR"/>
            </a:pPr>
            <a:r>
              <a:rPr lang="sr-Latn-BA" sz="2500" dirty="0"/>
              <a:t>nasip,</a:t>
            </a:r>
          </a:p>
          <a:p>
            <a:pPr marL="342900" indent="-342900">
              <a:buFont typeface="+mj-lt"/>
              <a:buAutoNum type="arabicParenR"/>
            </a:pPr>
            <a:r>
              <a:rPr lang="sr-Latn-BA" sz="2500" dirty="0"/>
              <a:t>usjek,</a:t>
            </a:r>
          </a:p>
          <a:p>
            <a:pPr marL="342900" indent="-342900">
              <a:buFont typeface="+mj-lt"/>
              <a:buAutoNum type="arabicParenR"/>
            </a:pPr>
            <a:r>
              <a:rPr lang="sr-Latn-BA" sz="2500" dirty="0"/>
              <a:t>zasjek,</a:t>
            </a:r>
          </a:p>
          <a:p>
            <a:pPr marL="342900" indent="-342900">
              <a:buFont typeface="+mj-lt"/>
              <a:buAutoNum type="arabicParenR"/>
            </a:pPr>
            <a:r>
              <a:rPr lang="sr-Latn-BA" sz="2500" dirty="0"/>
              <a:t>galerija i </a:t>
            </a:r>
          </a:p>
          <a:p>
            <a:pPr marL="342900" indent="-342900">
              <a:buFont typeface="+mj-lt"/>
              <a:buAutoNum type="arabicParenR"/>
            </a:pPr>
            <a:r>
              <a:rPr lang="sr-Latn-BA" sz="2500" dirty="0"/>
              <a:t>tunel.</a:t>
            </a:r>
          </a:p>
        </p:txBody>
      </p:sp>
    </p:spTree>
    <p:extLst>
      <p:ext uri="{BB962C8B-B14F-4D97-AF65-F5344CB8AC3E}">
        <p14:creationId xmlns:p14="http://schemas.microsoft.com/office/powerpoint/2010/main" val="179624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7200800"/>
          </a:xfr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196412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i="1" u="sng" dirty="0"/>
              <a:t>1) Nasip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16" y="908720"/>
            <a:ext cx="396044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500" dirty="0" err="1"/>
              <a:t>Nasip</a:t>
            </a:r>
            <a:r>
              <a:rPr lang="en-US" sz="2500" dirty="0"/>
              <a:t> je </a:t>
            </a:r>
            <a:r>
              <a:rPr lang="en-US" sz="2500" dirty="0" err="1"/>
              <a:t>oblik</a:t>
            </a:r>
            <a:r>
              <a:rPr lang="en-US" sz="2500" dirty="0"/>
              <a:t> </a:t>
            </a:r>
            <a:r>
              <a:rPr lang="en-US" sz="2500" dirty="0" err="1"/>
              <a:t>poprečnog</a:t>
            </a:r>
            <a:r>
              <a:rPr lang="en-US" sz="2500" dirty="0"/>
              <a:t> </a:t>
            </a:r>
            <a:r>
              <a:rPr lang="en-US" sz="2500" dirty="0" err="1"/>
              <a:t>profila</a:t>
            </a:r>
            <a:r>
              <a:rPr lang="en-US" sz="2500" dirty="0"/>
              <a:t> </a:t>
            </a:r>
            <a:r>
              <a:rPr lang="en-US" sz="2500" dirty="0" err="1"/>
              <a:t>puta</a:t>
            </a:r>
            <a:r>
              <a:rPr lang="en-US" sz="2500" dirty="0"/>
              <a:t> </a:t>
            </a:r>
            <a:r>
              <a:rPr lang="en-US" sz="2500" dirty="0" err="1"/>
              <a:t>kod</a:t>
            </a:r>
            <a:r>
              <a:rPr lang="en-US" sz="2500" dirty="0"/>
              <a:t> </a:t>
            </a:r>
            <a:r>
              <a:rPr lang="en-US" sz="2500" dirty="0" err="1"/>
              <a:t>koga</a:t>
            </a:r>
            <a:r>
              <a:rPr lang="en-US" sz="2500" dirty="0"/>
              <a:t> je </a:t>
            </a:r>
            <a:r>
              <a:rPr lang="en-US" sz="2500" dirty="0" err="1"/>
              <a:t>površina</a:t>
            </a:r>
            <a:r>
              <a:rPr lang="en-US" sz="2500" dirty="0"/>
              <a:t> </a:t>
            </a:r>
            <a:r>
              <a:rPr lang="en-US" sz="2500" dirty="0" err="1"/>
              <a:t>puta</a:t>
            </a:r>
            <a:r>
              <a:rPr lang="en-US" sz="2500" dirty="0"/>
              <a:t> </a:t>
            </a:r>
            <a:r>
              <a:rPr lang="en-US" sz="2500" dirty="0" err="1"/>
              <a:t>iznad</a:t>
            </a:r>
            <a:r>
              <a:rPr lang="en-US" sz="2500" dirty="0"/>
              <a:t> </a:t>
            </a:r>
            <a:r>
              <a:rPr lang="en-US" sz="2500" dirty="0" err="1"/>
              <a:t>površine</a:t>
            </a:r>
            <a:r>
              <a:rPr lang="en-US" sz="2500" dirty="0"/>
              <a:t> </a:t>
            </a:r>
            <a:r>
              <a:rPr lang="en-US" sz="2500" dirty="0" err="1"/>
              <a:t>terena</a:t>
            </a:r>
            <a:r>
              <a:rPr lang="en-US" sz="2500" dirty="0"/>
              <a:t>. </a:t>
            </a:r>
            <a:r>
              <a:rPr lang="en-US" sz="2500" dirty="0" err="1"/>
              <a:t>Najčešće</a:t>
            </a:r>
            <a:r>
              <a:rPr lang="en-US" sz="2500" dirty="0"/>
              <a:t> se </a:t>
            </a:r>
            <a:r>
              <a:rPr lang="en-US" sz="2500" dirty="0" err="1"/>
              <a:t>javlja</a:t>
            </a:r>
            <a:r>
              <a:rPr lang="en-US" sz="2500" dirty="0"/>
              <a:t> u </a:t>
            </a:r>
            <a:r>
              <a:rPr lang="en-US" sz="2500" dirty="0" err="1"/>
              <a:t>ravničarskim</a:t>
            </a:r>
            <a:r>
              <a:rPr lang="en-US" sz="2500" dirty="0"/>
              <a:t> </a:t>
            </a:r>
            <a:r>
              <a:rPr lang="en-US" sz="2500" dirty="0" err="1"/>
              <a:t>terenima</a:t>
            </a:r>
            <a:r>
              <a:rPr lang="en-US" sz="2500" dirty="0"/>
              <a:t>.</a:t>
            </a:r>
            <a:endParaRPr lang="sr-Latn-BA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05121"/>
            <a:ext cx="3456384" cy="230425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99992" y="2276872"/>
            <a:ext cx="504056" cy="1922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33078" y="3548917"/>
            <a:ext cx="198022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i="1" u="sng" dirty="0"/>
              <a:t>2) Usjek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2807" y="4372237"/>
            <a:ext cx="4104456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500" dirty="0" err="1"/>
              <a:t>Usjek</a:t>
            </a:r>
            <a:r>
              <a:rPr lang="en-US" sz="2500" dirty="0"/>
              <a:t> je </a:t>
            </a:r>
            <a:r>
              <a:rPr lang="en-US" sz="2500" dirty="0" err="1"/>
              <a:t>profil</a:t>
            </a:r>
            <a:r>
              <a:rPr lang="en-US" sz="2500" dirty="0"/>
              <a:t> </a:t>
            </a:r>
            <a:r>
              <a:rPr lang="en-US" sz="2500" dirty="0" err="1"/>
              <a:t>kod</a:t>
            </a:r>
            <a:r>
              <a:rPr lang="en-US" sz="2500" dirty="0"/>
              <a:t> </a:t>
            </a:r>
            <a:r>
              <a:rPr lang="en-US" sz="2500" dirty="0" err="1"/>
              <a:t>koga</a:t>
            </a:r>
            <a:r>
              <a:rPr lang="en-US" sz="2500" dirty="0"/>
              <a:t> je </a:t>
            </a:r>
            <a:r>
              <a:rPr lang="en-US" sz="2500" dirty="0" err="1"/>
              <a:t>teren</a:t>
            </a:r>
            <a:r>
              <a:rPr lang="en-US" sz="2500" dirty="0"/>
              <a:t> </a:t>
            </a:r>
            <a:r>
              <a:rPr lang="en-US" sz="2500" dirty="0" err="1"/>
              <a:t>iznad</a:t>
            </a:r>
            <a:r>
              <a:rPr lang="en-US" sz="2500" dirty="0"/>
              <a:t> </a:t>
            </a:r>
            <a:r>
              <a:rPr lang="en-US" sz="2500" dirty="0" err="1"/>
              <a:t>površine</a:t>
            </a:r>
            <a:r>
              <a:rPr lang="en-US" sz="2500" dirty="0"/>
              <a:t> </a:t>
            </a:r>
            <a:r>
              <a:rPr lang="en-US" sz="2500" dirty="0" err="1"/>
              <a:t>puta</a:t>
            </a:r>
            <a:r>
              <a:rPr lang="en-US" sz="2500" dirty="0"/>
              <a:t> </a:t>
            </a:r>
            <a:r>
              <a:rPr lang="en-US" sz="2500" dirty="0" err="1"/>
              <a:t>tj</a:t>
            </a:r>
            <a:r>
              <a:rPr lang="en-US" sz="2500" dirty="0"/>
              <a:t>. put je </a:t>
            </a:r>
            <a:r>
              <a:rPr lang="en-US" sz="2500" dirty="0" err="1"/>
              <a:t>usječen</a:t>
            </a:r>
            <a:r>
              <a:rPr lang="en-US" sz="2500" dirty="0"/>
              <a:t> u </a:t>
            </a:r>
            <a:r>
              <a:rPr lang="en-US" sz="2500" dirty="0" err="1"/>
              <a:t>teren</a:t>
            </a:r>
            <a:r>
              <a:rPr lang="en-US" sz="2500" dirty="0"/>
              <a:t>. </a:t>
            </a:r>
            <a:r>
              <a:rPr lang="en-US" sz="2500" dirty="0" err="1"/>
              <a:t>Javlja</a:t>
            </a:r>
            <a:r>
              <a:rPr lang="en-US" sz="2500" dirty="0"/>
              <a:t> se u </a:t>
            </a:r>
            <a:r>
              <a:rPr lang="en-US" sz="2500" dirty="0" err="1"/>
              <a:t>svim</a:t>
            </a:r>
            <a:r>
              <a:rPr lang="en-US" sz="2500" dirty="0"/>
              <a:t> </a:t>
            </a:r>
            <a:r>
              <a:rPr lang="en-US" sz="2500" dirty="0" err="1"/>
              <a:t>terenima</a:t>
            </a:r>
            <a:r>
              <a:rPr lang="en-US" sz="2500" dirty="0"/>
              <a:t>, </a:t>
            </a:r>
            <a:r>
              <a:rPr lang="en-US" sz="2500" dirty="0" err="1"/>
              <a:t>ali</a:t>
            </a:r>
            <a:r>
              <a:rPr lang="en-US" sz="2500" dirty="0"/>
              <a:t> </a:t>
            </a:r>
            <a:r>
              <a:rPr lang="en-US" sz="2500" dirty="0" err="1"/>
              <a:t>vrlo</a:t>
            </a:r>
            <a:r>
              <a:rPr lang="en-US" sz="2500" dirty="0"/>
              <a:t> </a:t>
            </a:r>
            <a:r>
              <a:rPr lang="en-US" sz="2500" dirty="0" err="1"/>
              <a:t>rijetko</a:t>
            </a:r>
            <a:r>
              <a:rPr lang="en-US" sz="2500" dirty="0"/>
              <a:t> u </a:t>
            </a:r>
            <a:r>
              <a:rPr lang="en-US" sz="2500" dirty="0" err="1"/>
              <a:t>ravnicama</a:t>
            </a:r>
            <a:r>
              <a:rPr lang="en-US" sz="2500" dirty="0"/>
              <a:t>.</a:t>
            </a:r>
            <a:endParaRPr lang="sr-Latn-BA" sz="2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0"/>
          <a:stretch/>
        </p:blipFill>
        <p:spPr>
          <a:xfrm>
            <a:off x="215516" y="4330154"/>
            <a:ext cx="3455628" cy="2160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96742" y="5410274"/>
            <a:ext cx="60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3210" y="6478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usjeka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44" y="330937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nasipa</a:t>
            </a:r>
          </a:p>
        </p:txBody>
      </p:sp>
    </p:spTree>
    <p:extLst>
      <p:ext uri="{BB962C8B-B14F-4D97-AF65-F5344CB8AC3E}">
        <p14:creationId xmlns:p14="http://schemas.microsoft.com/office/powerpoint/2010/main" val="24469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7200800"/>
          </a:xfrm>
        </p:spPr>
      </p:pic>
      <p:sp>
        <p:nvSpPr>
          <p:cNvPr id="3" name="TextBox 2"/>
          <p:cNvSpPr txBox="1"/>
          <p:nvPr/>
        </p:nvSpPr>
        <p:spPr>
          <a:xfrm>
            <a:off x="588240" y="116632"/>
            <a:ext cx="230425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i="1" u="sng" dirty="0"/>
              <a:t>3) Zasjek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723" y="976593"/>
            <a:ext cx="4320480" cy="2785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500" dirty="0" err="1"/>
              <a:t>Zasjek</a:t>
            </a:r>
            <a:r>
              <a:rPr lang="en-US" sz="2500" dirty="0"/>
              <a:t> je </a:t>
            </a:r>
            <a:r>
              <a:rPr lang="en-US" sz="2500" dirty="0" err="1"/>
              <a:t>profil</a:t>
            </a:r>
            <a:r>
              <a:rPr lang="en-US" sz="2500" dirty="0"/>
              <a:t> </a:t>
            </a:r>
            <a:r>
              <a:rPr lang="en-US" sz="2500" dirty="0" err="1"/>
              <a:t>puta</a:t>
            </a:r>
            <a:r>
              <a:rPr lang="en-US" sz="2500" dirty="0"/>
              <a:t> </a:t>
            </a:r>
            <a:r>
              <a:rPr lang="en-US" sz="2500" dirty="0" err="1"/>
              <a:t>koji</a:t>
            </a:r>
            <a:r>
              <a:rPr lang="en-US" sz="2500" dirty="0"/>
              <a:t> </a:t>
            </a:r>
            <a:r>
              <a:rPr lang="en-US" sz="2500" dirty="0" err="1"/>
              <a:t>čini</a:t>
            </a:r>
            <a:r>
              <a:rPr lang="en-US" sz="2500" dirty="0"/>
              <a:t> </a:t>
            </a:r>
            <a:r>
              <a:rPr lang="en-US" sz="2500" dirty="0" err="1"/>
              <a:t>kombinaciju</a:t>
            </a:r>
            <a:r>
              <a:rPr lang="en-US" sz="2500" dirty="0"/>
              <a:t> </a:t>
            </a:r>
            <a:r>
              <a:rPr lang="en-US" sz="2500" dirty="0" err="1"/>
              <a:t>nasipa</a:t>
            </a:r>
            <a:r>
              <a:rPr lang="en-US" sz="2500" dirty="0"/>
              <a:t> </a:t>
            </a:r>
            <a:r>
              <a:rPr lang="sr-Latn-BA" sz="2500" dirty="0"/>
              <a:t>i</a:t>
            </a:r>
            <a:r>
              <a:rPr lang="en-US" sz="2500" dirty="0"/>
              <a:t> </a:t>
            </a:r>
            <a:r>
              <a:rPr lang="en-US" sz="2500" dirty="0" err="1"/>
              <a:t>usjeka</a:t>
            </a:r>
            <a:r>
              <a:rPr lang="en-US" sz="2500" dirty="0"/>
              <a:t>, </a:t>
            </a:r>
            <a:r>
              <a:rPr lang="en-US" sz="2500" dirty="0" err="1"/>
              <a:t>što</a:t>
            </a:r>
            <a:r>
              <a:rPr lang="en-US" sz="2500" dirty="0"/>
              <a:t> </a:t>
            </a:r>
            <a:r>
              <a:rPr lang="en-US" sz="2500" dirty="0" err="1"/>
              <a:t>znači</a:t>
            </a:r>
            <a:r>
              <a:rPr lang="en-US" sz="2500" dirty="0"/>
              <a:t> da je put </a:t>
            </a:r>
            <a:r>
              <a:rPr lang="en-US" sz="2500" dirty="0" err="1"/>
              <a:t>jednim</a:t>
            </a:r>
            <a:r>
              <a:rPr lang="en-US" sz="2500" dirty="0"/>
              <a:t> </a:t>
            </a:r>
            <a:r>
              <a:rPr lang="en-US" sz="2500" dirty="0" err="1"/>
              <a:t>dijelom</a:t>
            </a:r>
            <a:r>
              <a:rPr lang="en-US" sz="2500" dirty="0"/>
              <a:t> </a:t>
            </a:r>
            <a:r>
              <a:rPr lang="en-US" sz="2500" dirty="0" err="1"/>
              <a:t>nasut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teren</a:t>
            </a:r>
            <a:r>
              <a:rPr lang="en-US" sz="2500" dirty="0"/>
              <a:t>, a </a:t>
            </a:r>
            <a:r>
              <a:rPr lang="en-US" sz="2500" dirty="0" err="1"/>
              <a:t>drugim</a:t>
            </a:r>
            <a:r>
              <a:rPr lang="en-US" sz="2500" dirty="0"/>
              <a:t> </a:t>
            </a:r>
            <a:r>
              <a:rPr lang="en-US" sz="2500" dirty="0" err="1"/>
              <a:t>dijelom</a:t>
            </a:r>
            <a:r>
              <a:rPr lang="en-US" sz="2500" dirty="0"/>
              <a:t> </a:t>
            </a:r>
            <a:r>
              <a:rPr lang="en-US" sz="2500" dirty="0" err="1"/>
              <a:t>usječen</a:t>
            </a:r>
            <a:r>
              <a:rPr lang="en-US" sz="2500" dirty="0"/>
              <a:t> u </a:t>
            </a:r>
            <a:r>
              <a:rPr lang="en-US" sz="2500" dirty="0" err="1"/>
              <a:t>teren</a:t>
            </a:r>
            <a:r>
              <a:rPr lang="en-US" sz="2500" dirty="0"/>
              <a:t>. </a:t>
            </a:r>
            <a:r>
              <a:rPr lang="en-US" sz="2500" dirty="0" err="1"/>
              <a:t>Javlja</a:t>
            </a:r>
            <a:r>
              <a:rPr lang="en-US" sz="2500" dirty="0"/>
              <a:t> se </a:t>
            </a:r>
            <a:r>
              <a:rPr lang="en-US" sz="2500" dirty="0" err="1"/>
              <a:t>kada</a:t>
            </a:r>
            <a:r>
              <a:rPr lang="en-US" sz="2500" dirty="0"/>
              <a:t> put </a:t>
            </a:r>
            <a:r>
              <a:rPr lang="en-US" sz="2500" dirty="0" err="1"/>
              <a:t>prelazi</a:t>
            </a:r>
            <a:r>
              <a:rPr lang="en-US" sz="2500" dirty="0"/>
              <a:t> </a:t>
            </a:r>
            <a:r>
              <a:rPr lang="en-US" sz="2500" dirty="0" err="1"/>
              <a:t>preko</a:t>
            </a:r>
            <a:r>
              <a:rPr lang="en-US" sz="2500" dirty="0"/>
              <a:t> </a:t>
            </a:r>
            <a:r>
              <a:rPr lang="en-US" sz="2500" dirty="0" err="1"/>
              <a:t>padina</a:t>
            </a:r>
            <a:r>
              <a:rPr lang="en-US" sz="2500" dirty="0"/>
              <a:t>.</a:t>
            </a:r>
            <a:endParaRPr lang="sr-Latn-BA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1" y="980728"/>
            <a:ext cx="3456384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237" y="3429000"/>
            <a:ext cx="271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zasjeka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3858438" y="2045211"/>
            <a:ext cx="504056" cy="1922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663364" y="4005064"/>
            <a:ext cx="230425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i="1" u="sng" dirty="0"/>
              <a:t>4) Galerija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991" y="4653136"/>
            <a:ext cx="4393531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500" dirty="0" err="1"/>
              <a:t>Galerija</a:t>
            </a:r>
            <a:r>
              <a:rPr lang="en-US" sz="2500" dirty="0"/>
              <a:t> je </a:t>
            </a:r>
            <a:r>
              <a:rPr lang="en-US" sz="2500" dirty="0" err="1"/>
              <a:t>specifičan</a:t>
            </a:r>
            <a:r>
              <a:rPr lang="en-US" sz="2500" dirty="0"/>
              <a:t> </a:t>
            </a:r>
            <a:r>
              <a:rPr lang="en-US" sz="2500" dirty="0" err="1"/>
              <a:t>oblik</a:t>
            </a:r>
            <a:r>
              <a:rPr lang="en-US" sz="2500" dirty="0"/>
              <a:t> </a:t>
            </a:r>
            <a:r>
              <a:rPr lang="en-US" sz="2500" dirty="0" err="1"/>
              <a:t>usjeka</a:t>
            </a:r>
            <a:r>
              <a:rPr lang="en-US" sz="2500" dirty="0"/>
              <a:t> </a:t>
            </a:r>
            <a:r>
              <a:rPr lang="en-US" sz="2500" dirty="0" err="1"/>
              <a:t>kod</a:t>
            </a:r>
            <a:r>
              <a:rPr lang="en-US" sz="2500" dirty="0"/>
              <a:t> </a:t>
            </a:r>
            <a:r>
              <a:rPr lang="en-US" sz="2500" dirty="0" err="1"/>
              <a:t>koga</a:t>
            </a:r>
            <a:r>
              <a:rPr lang="en-US" sz="2500" dirty="0"/>
              <a:t> je </a:t>
            </a:r>
            <a:r>
              <a:rPr lang="en-US" sz="2500" dirty="0" err="1"/>
              <a:t>jedna</a:t>
            </a:r>
            <a:r>
              <a:rPr lang="en-US" sz="2500" dirty="0"/>
              <a:t> </a:t>
            </a:r>
            <a:r>
              <a:rPr lang="en-US" sz="2500" dirty="0" err="1"/>
              <a:t>kosina</a:t>
            </a:r>
            <a:r>
              <a:rPr lang="en-US" sz="2500" dirty="0"/>
              <a:t> </a:t>
            </a:r>
            <a:r>
              <a:rPr lang="en-US" sz="2500" dirty="0" err="1"/>
              <a:t>urađena</a:t>
            </a:r>
            <a:r>
              <a:rPr lang="en-US" sz="2500" dirty="0"/>
              <a:t> u </a:t>
            </a:r>
            <a:r>
              <a:rPr lang="en-US" sz="2500" dirty="0" err="1"/>
              <a:t>kontra</a:t>
            </a:r>
            <a:r>
              <a:rPr lang="en-US" sz="2500" dirty="0"/>
              <a:t> </a:t>
            </a:r>
            <a:r>
              <a:rPr lang="en-US" sz="2500" dirty="0" err="1"/>
              <a:t>nagibu</a:t>
            </a:r>
            <a:r>
              <a:rPr lang="en-US" sz="2500" dirty="0"/>
              <a:t>. </a:t>
            </a:r>
            <a:r>
              <a:rPr lang="en-US" sz="2500" dirty="0" err="1"/>
              <a:t>Javlja</a:t>
            </a:r>
            <a:r>
              <a:rPr lang="en-US" sz="2500" dirty="0"/>
              <a:t> se u </a:t>
            </a:r>
            <a:r>
              <a:rPr lang="en-US" sz="2500" dirty="0" err="1"/>
              <a:t>kanjonima</a:t>
            </a:r>
            <a:r>
              <a:rPr lang="en-US" sz="2500" dirty="0"/>
              <a:t> </a:t>
            </a:r>
            <a:r>
              <a:rPr lang="en-US" sz="2500" dirty="0" err="1"/>
              <a:t>rijeka</a:t>
            </a:r>
            <a:r>
              <a:rPr lang="en-US" sz="2500" dirty="0"/>
              <a:t> </a:t>
            </a:r>
            <a:r>
              <a:rPr lang="sr-Latn-BA" sz="2500" dirty="0"/>
              <a:t>i </a:t>
            </a:r>
            <a:r>
              <a:rPr lang="en-US" sz="2500" dirty="0" err="1"/>
              <a:t>planinskim</a:t>
            </a:r>
            <a:r>
              <a:rPr lang="en-US" sz="2500" dirty="0"/>
              <a:t> </a:t>
            </a:r>
            <a:r>
              <a:rPr lang="en-US" sz="2500" dirty="0" err="1"/>
              <a:t>terenima</a:t>
            </a:r>
            <a:r>
              <a:rPr lang="sr-Latn-BA" sz="25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32" y="4520358"/>
            <a:ext cx="3165106" cy="197063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860032" y="5505677"/>
            <a:ext cx="504056" cy="1922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6228184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galerije</a:t>
            </a:r>
          </a:p>
        </p:txBody>
      </p:sp>
    </p:spTree>
    <p:extLst>
      <p:ext uri="{BB962C8B-B14F-4D97-AF65-F5344CB8AC3E}">
        <p14:creationId xmlns:p14="http://schemas.microsoft.com/office/powerpoint/2010/main" val="19143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6957392"/>
          </a:xfrm>
        </p:spPr>
      </p:pic>
      <p:sp>
        <p:nvSpPr>
          <p:cNvPr id="5" name="TextBox 4"/>
          <p:cNvSpPr txBox="1"/>
          <p:nvPr/>
        </p:nvSpPr>
        <p:spPr>
          <a:xfrm>
            <a:off x="529502" y="404664"/>
            <a:ext cx="25922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i="1" u="sng" dirty="0"/>
              <a:t>5) Tunel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36876"/>
            <a:ext cx="432048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500" dirty="0" err="1"/>
              <a:t>Tunel</a:t>
            </a:r>
            <a:r>
              <a:rPr lang="en-US" sz="2500" dirty="0"/>
              <a:t> je </a:t>
            </a:r>
            <a:r>
              <a:rPr lang="en-US" sz="2500" dirty="0" err="1"/>
              <a:t>profil</a:t>
            </a:r>
            <a:r>
              <a:rPr lang="en-US" sz="2500" dirty="0"/>
              <a:t> </a:t>
            </a:r>
            <a:r>
              <a:rPr lang="en-US" sz="2500" dirty="0" err="1"/>
              <a:t>dobijen</a:t>
            </a:r>
            <a:r>
              <a:rPr lang="en-US" sz="2500" dirty="0"/>
              <a:t> </a:t>
            </a:r>
            <a:r>
              <a:rPr lang="en-US" sz="2500" dirty="0" err="1"/>
              <a:t>prokopom</a:t>
            </a:r>
            <a:r>
              <a:rPr lang="en-US" sz="2500" dirty="0"/>
              <a:t> </a:t>
            </a:r>
            <a:r>
              <a:rPr lang="en-US" sz="2500" dirty="0" err="1"/>
              <a:t>terena</a:t>
            </a:r>
            <a:r>
              <a:rPr lang="en-US" sz="2500" dirty="0"/>
              <a:t> </a:t>
            </a:r>
            <a:r>
              <a:rPr lang="sr-Latn-BA" sz="2500" dirty="0"/>
              <a:t>i </a:t>
            </a:r>
            <a:r>
              <a:rPr lang="en-US" sz="2500" dirty="0" err="1"/>
              <a:t>karakterističan</a:t>
            </a:r>
            <a:r>
              <a:rPr lang="en-US" sz="2500" dirty="0"/>
              <a:t> je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brdovite</a:t>
            </a:r>
            <a:r>
              <a:rPr lang="en-US" sz="2500" dirty="0"/>
              <a:t> </a:t>
            </a:r>
            <a:r>
              <a:rPr lang="sr-Latn-BA" sz="2500" dirty="0"/>
              <a:t>i</a:t>
            </a:r>
            <a:r>
              <a:rPr lang="en-US" sz="2500" dirty="0"/>
              <a:t> </a:t>
            </a:r>
            <a:r>
              <a:rPr lang="en-US" sz="2500" dirty="0" err="1"/>
              <a:t>planinske</a:t>
            </a:r>
            <a:r>
              <a:rPr lang="en-US" sz="2500" dirty="0"/>
              <a:t> </a:t>
            </a:r>
            <a:r>
              <a:rPr lang="en-US" sz="2500" dirty="0" err="1"/>
              <a:t>terene</a:t>
            </a:r>
            <a:r>
              <a:rPr lang="en-US" sz="2500" dirty="0"/>
              <a:t>.</a:t>
            </a:r>
            <a:endParaRPr lang="sr-Latn-BA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52019"/>
            <a:ext cx="3251590" cy="2207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1771" y="33750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tunela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31810" y="2252484"/>
            <a:ext cx="504056" cy="1922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3709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3999" cy="7128792"/>
          </a:xfrm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6408712" cy="630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Elementi poprečnog profila puta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680520" cy="2226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0" y="4365104"/>
            <a:ext cx="4647254" cy="2063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2149741"/>
            <a:ext cx="2880320" cy="3554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BA" sz="2500" dirty="0"/>
              <a:t>kolovoz,</a:t>
            </a:r>
          </a:p>
          <a:p>
            <a:pPr marL="342900" indent="-342900">
              <a:buAutoNum type="arabicPeriod"/>
            </a:pPr>
            <a:r>
              <a:rPr lang="sr-Latn-BA" sz="2500" dirty="0"/>
              <a:t> ivičnjak ili ivične trake,</a:t>
            </a:r>
          </a:p>
          <a:p>
            <a:pPr marL="342900" indent="-342900">
              <a:buAutoNum type="arabicPeriod"/>
            </a:pPr>
            <a:r>
              <a:rPr lang="sr-Latn-BA" sz="2500" dirty="0"/>
              <a:t>bankine,</a:t>
            </a:r>
          </a:p>
          <a:p>
            <a:pPr marL="342900" indent="-342900">
              <a:buAutoNum type="arabicPeriod"/>
            </a:pPr>
            <a:r>
              <a:rPr lang="sr-Latn-BA" sz="2500" dirty="0"/>
              <a:t>kosine nasipa ili usjeka,</a:t>
            </a:r>
          </a:p>
          <a:p>
            <a:pPr marL="342900" indent="-342900">
              <a:buAutoNum type="arabicPeriod"/>
            </a:pPr>
            <a:r>
              <a:rPr lang="sr-Latn-BA" sz="2500" dirty="0"/>
              <a:t>trup puta,</a:t>
            </a:r>
          </a:p>
          <a:p>
            <a:pPr marL="342900" indent="-342900">
              <a:buAutoNum type="arabicPeriod"/>
            </a:pPr>
            <a:r>
              <a:rPr lang="sr-Latn-BA" sz="2500" dirty="0"/>
              <a:t>jarak ili rigol,</a:t>
            </a:r>
          </a:p>
          <a:p>
            <a:pPr marL="342900" indent="-342900">
              <a:buAutoNum type="arabicPeriod"/>
            </a:pPr>
            <a:r>
              <a:rPr lang="sr-Latn-BA" sz="2500" dirty="0"/>
              <a:t>berma</a:t>
            </a:r>
          </a:p>
        </p:txBody>
      </p:sp>
      <p:sp>
        <p:nvSpPr>
          <p:cNvPr id="12" name="Curved Left Arrow 11"/>
          <p:cNvSpPr/>
          <p:nvPr/>
        </p:nvSpPr>
        <p:spPr>
          <a:xfrm rot="3666897">
            <a:off x="5652120" y="5949280"/>
            <a:ext cx="432048" cy="479444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6329815">
            <a:off x="5436096" y="1412776"/>
            <a:ext cx="360040" cy="504056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6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7128792" cy="630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Vitoperenje kolovoza - prelazna rampa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079140"/>
            <a:ext cx="684076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Šta je vitoperenje kolovoza?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Dužina puta na kojoj se vrši vitoperenje naziva se prelazna ili vitoperna rampa.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Potreba za promjenom poprečnog nagiba javlja se pri prelazu iz pravca u krivinu i kada se mijenja vrsta kolovoznog zastora.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Pri prelazu iz pravca u krivinu razlikujemo dva slučaja vitoperenja.</a:t>
            </a:r>
          </a:p>
        </p:txBody>
      </p:sp>
    </p:spTree>
    <p:extLst>
      <p:ext uri="{BB962C8B-B14F-4D97-AF65-F5344CB8AC3E}">
        <p14:creationId xmlns:p14="http://schemas.microsoft.com/office/powerpoint/2010/main" val="104153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6840760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3500" dirty="0"/>
              <a:t>  Vitoperenje dvostrano nagnutog kolovoza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745892"/>
            <a:ext cx="4392488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BA" sz="2500" dirty="0"/>
              <a:t>Ako je na pravcu kolovoz bio dvostrano nagnut vitoperenje se vrši tako da se spoljna polovina kolovoza izdiže dok se ne ujednači sa nagibom kolovoza na unutrašnjoj strani.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70" y="2849909"/>
            <a:ext cx="3497394" cy="2296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5174833"/>
            <a:ext cx="277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i="1" dirty="0"/>
              <a:t>Primjer vitoperenja dvostrano nagnutog kolovoza</a:t>
            </a:r>
          </a:p>
        </p:txBody>
      </p:sp>
    </p:spTree>
    <p:extLst>
      <p:ext uri="{BB962C8B-B14F-4D97-AF65-F5344CB8AC3E}">
        <p14:creationId xmlns:p14="http://schemas.microsoft.com/office/powerpoint/2010/main" val="21804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701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WIN10</cp:lastModifiedBy>
  <cp:revision>30</cp:revision>
  <dcterms:created xsi:type="dcterms:W3CDTF">2021-03-23T16:29:13Z</dcterms:created>
  <dcterms:modified xsi:type="dcterms:W3CDTF">2021-03-25T09:28:52Z</dcterms:modified>
</cp:coreProperties>
</file>